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1" r:id="rId4"/>
    <p:sldMasterId id="2147483732" r:id="rId5"/>
    <p:sldMasterId id="214748373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Anybody SemiBold"/>
      <p:regular r:id="rId33"/>
      <p:bold r:id="rId34"/>
      <p:italic r:id="rId35"/>
      <p:boldItalic r:id="rId36"/>
    </p:embeddedFont>
    <p:embeddedFont>
      <p:font typeface="Work Sans"/>
      <p:regular r:id="rId37"/>
      <p:bold r:id="rId38"/>
      <p:italic r:id="rId39"/>
      <p:boldItalic r:id="rId40"/>
    </p:embeddedFont>
    <p:embeddedFont>
      <p:font typeface="Work Sans SemiBold"/>
      <p:regular r:id="rId41"/>
      <p:bold r:id="rId42"/>
      <p:italic r:id="rId43"/>
      <p:boldItalic r:id="rId44"/>
    </p:embeddedFont>
    <p:embeddedFont>
      <p:font typeface="Work Sans Light"/>
      <p:regular r:id="rId45"/>
      <p:bold r:id="rId46"/>
      <p:italic r:id="rId47"/>
      <p:boldItalic r:id="rId48"/>
    </p:embeddedFont>
    <p:embeddedFont>
      <p:font typeface="Anybody Medium"/>
      <p:regular r:id="rId49"/>
      <p:bold r:id="rId50"/>
      <p:italic r:id="rId51"/>
      <p:boldItalic r:id="rId52"/>
    </p:embeddedFont>
    <p:embeddedFont>
      <p:font typeface="Anybody"/>
      <p:regular r:id="rId53"/>
      <p:bold r:id="rId54"/>
      <p:italic r:id="rId55"/>
      <p:boldItalic r:id="rId56"/>
    </p:embeddedFont>
    <p:embeddedFont>
      <p:font typeface="Inter SemiBold"/>
      <p:regular r:id="rId57"/>
      <p:bold r:id="rId58"/>
    </p:embeddedFont>
    <p:embeddedFont>
      <p:font typeface="Anybody ExtraBold"/>
      <p:bold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Lato Light"/>
      <p:regular r:id="rId65"/>
      <p:bold r:id="rId66"/>
      <p:italic r:id="rId67"/>
      <p:boldItalic r:id="rId68"/>
    </p:embeddedFont>
    <p:embeddedFont>
      <p:font typeface="Work Sans Medium"/>
      <p:regular r:id="rId69"/>
      <p:bold r:id="rId70"/>
      <p:italic r:id="rId71"/>
      <p:boldItalic r:id="rId72"/>
    </p:embeddedFont>
    <p:embeddedFont>
      <p:font typeface="Inter Medium"/>
      <p:regular r:id="rId73"/>
      <p:bold r:id="rId74"/>
    </p:embeddedFont>
    <p:embeddedFont>
      <p:font typeface="Anybody Black"/>
      <p:bold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Italic.fntdata"/><Relationship Id="rId42" Type="http://schemas.openxmlformats.org/officeDocument/2006/relationships/font" Target="fonts/WorkSansSemiBold-bold.fntdata"/><Relationship Id="rId41" Type="http://schemas.openxmlformats.org/officeDocument/2006/relationships/font" Target="fonts/WorkSansSemiBold-regular.fntdata"/><Relationship Id="rId44" Type="http://schemas.openxmlformats.org/officeDocument/2006/relationships/font" Target="fonts/WorkSansSemiBold-boldItalic.fntdata"/><Relationship Id="rId43" Type="http://schemas.openxmlformats.org/officeDocument/2006/relationships/font" Target="fonts/WorkSansSemiBold-italic.fntdata"/><Relationship Id="rId46" Type="http://schemas.openxmlformats.org/officeDocument/2006/relationships/font" Target="fonts/WorkSansLight-bold.fntdata"/><Relationship Id="rId45" Type="http://schemas.openxmlformats.org/officeDocument/2006/relationships/font" Target="fonts/WorkSans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WorkSansLight-boldItalic.fntdata"/><Relationship Id="rId47" Type="http://schemas.openxmlformats.org/officeDocument/2006/relationships/font" Target="fonts/WorkSansLight-italic.fntdata"/><Relationship Id="rId49" Type="http://schemas.openxmlformats.org/officeDocument/2006/relationships/font" Target="fonts/Anybody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nterMedium-regular.fntdata"/><Relationship Id="rId72" Type="http://schemas.openxmlformats.org/officeDocument/2006/relationships/font" Target="fonts/WorkSansMedium-boldItalic.fntdata"/><Relationship Id="rId31" Type="http://schemas.openxmlformats.org/officeDocument/2006/relationships/slide" Target="slides/slide24.xml"/><Relationship Id="rId75" Type="http://schemas.openxmlformats.org/officeDocument/2006/relationships/font" Target="fonts/AnybodyBlack-bold.fntdata"/><Relationship Id="rId30" Type="http://schemas.openxmlformats.org/officeDocument/2006/relationships/slide" Target="slides/slide23.xml"/><Relationship Id="rId74" Type="http://schemas.openxmlformats.org/officeDocument/2006/relationships/font" Target="fonts/InterMedium-bold.fntdata"/><Relationship Id="rId33" Type="http://schemas.openxmlformats.org/officeDocument/2006/relationships/font" Target="fonts/AnybodySemiBold-regular.fntdata"/><Relationship Id="rId32" Type="http://schemas.openxmlformats.org/officeDocument/2006/relationships/slide" Target="slides/slide25.xml"/><Relationship Id="rId76" Type="http://schemas.openxmlformats.org/officeDocument/2006/relationships/font" Target="fonts/AnybodyBlack-boldItalic.fntdata"/><Relationship Id="rId35" Type="http://schemas.openxmlformats.org/officeDocument/2006/relationships/font" Target="fonts/AnybodySemiBold-italic.fntdata"/><Relationship Id="rId34" Type="http://schemas.openxmlformats.org/officeDocument/2006/relationships/font" Target="fonts/AnybodySemiBold-bold.fntdata"/><Relationship Id="rId71" Type="http://schemas.openxmlformats.org/officeDocument/2006/relationships/font" Target="fonts/WorkSansMedium-italic.fntdata"/><Relationship Id="rId70" Type="http://schemas.openxmlformats.org/officeDocument/2006/relationships/font" Target="fonts/WorkSansMedium-bold.fntdata"/><Relationship Id="rId37" Type="http://schemas.openxmlformats.org/officeDocument/2006/relationships/font" Target="fonts/WorkSans-regular.fntdata"/><Relationship Id="rId36" Type="http://schemas.openxmlformats.org/officeDocument/2006/relationships/font" Target="fonts/AnybodySemiBold-boldItalic.fntdata"/><Relationship Id="rId39" Type="http://schemas.openxmlformats.org/officeDocument/2006/relationships/font" Target="fonts/WorkSans-italic.fntdata"/><Relationship Id="rId38" Type="http://schemas.openxmlformats.org/officeDocument/2006/relationships/font" Target="fonts/WorkSans-bold.fntdata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3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5.xml"/><Relationship Id="rId66" Type="http://schemas.openxmlformats.org/officeDocument/2006/relationships/font" Target="fonts/LatoLight-bold.fntdata"/><Relationship Id="rId21" Type="http://schemas.openxmlformats.org/officeDocument/2006/relationships/slide" Target="slides/slide14.xml"/><Relationship Id="rId65" Type="http://schemas.openxmlformats.org/officeDocument/2006/relationships/font" Target="fonts/LatoLight-regular.fntdata"/><Relationship Id="rId24" Type="http://schemas.openxmlformats.org/officeDocument/2006/relationships/slide" Target="slides/slide17.xml"/><Relationship Id="rId68" Type="http://schemas.openxmlformats.org/officeDocument/2006/relationships/font" Target="fonts/LatoLight-boldItalic.fntdata"/><Relationship Id="rId23" Type="http://schemas.openxmlformats.org/officeDocument/2006/relationships/slide" Target="slides/slide16.xml"/><Relationship Id="rId67" Type="http://schemas.openxmlformats.org/officeDocument/2006/relationships/font" Target="fonts/LatoLight-italic.fntdata"/><Relationship Id="rId60" Type="http://schemas.openxmlformats.org/officeDocument/2006/relationships/font" Target="fonts/AnybodyExtraBold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WorkSansMedium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nybodyMedium-italic.fntdata"/><Relationship Id="rId50" Type="http://schemas.openxmlformats.org/officeDocument/2006/relationships/font" Target="fonts/AnybodyMedium-bold.fntdata"/><Relationship Id="rId53" Type="http://schemas.openxmlformats.org/officeDocument/2006/relationships/font" Target="fonts/Anybody-regular.fntdata"/><Relationship Id="rId52" Type="http://schemas.openxmlformats.org/officeDocument/2006/relationships/font" Target="fonts/AnybodyMedium-boldItalic.fntdata"/><Relationship Id="rId11" Type="http://schemas.openxmlformats.org/officeDocument/2006/relationships/slide" Target="slides/slide4.xml"/><Relationship Id="rId55" Type="http://schemas.openxmlformats.org/officeDocument/2006/relationships/font" Target="fonts/Anybody-italic.fntdata"/><Relationship Id="rId10" Type="http://schemas.openxmlformats.org/officeDocument/2006/relationships/slide" Target="slides/slide3.xml"/><Relationship Id="rId54" Type="http://schemas.openxmlformats.org/officeDocument/2006/relationships/font" Target="fonts/Anybody-bold.fntdata"/><Relationship Id="rId13" Type="http://schemas.openxmlformats.org/officeDocument/2006/relationships/slide" Target="slides/slide6.xml"/><Relationship Id="rId57" Type="http://schemas.openxmlformats.org/officeDocument/2006/relationships/font" Target="fonts/InterSemiBold-regular.fntdata"/><Relationship Id="rId12" Type="http://schemas.openxmlformats.org/officeDocument/2006/relationships/slide" Target="slides/slide5.xml"/><Relationship Id="rId56" Type="http://schemas.openxmlformats.org/officeDocument/2006/relationships/font" Target="fonts/Anybody-boldItalic.fntdata"/><Relationship Id="rId15" Type="http://schemas.openxmlformats.org/officeDocument/2006/relationships/slide" Target="slides/slide8.xml"/><Relationship Id="rId59" Type="http://schemas.openxmlformats.org/officeDocument/2006/relationships/font" Target="fonts/AnybodyExtraBold-bold.fntdata"/><Relationship Id="rId14" Type="http://schemas.openxmlformats.org/officeDocument/2006/relationships/slide" Target="slides/slide7.xml"/><Relationship Id="rId58" Type="http://schemas.openxmlformats.org/officeDocument/2006/relationships/font" Target="fonts/InterSemiBol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5bcd7949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25bcd794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52d14394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252d14394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5bcd7949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25bcd7949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25bcd7949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25bcd7949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5bcd7949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25bcd7949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5bcd7949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5bcd7949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5bcd7949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25bcd7949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5bcd7949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5bcd7949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25bcd7949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225bcd7949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1111ff97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01111ff97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199bd7afc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199bd7afc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Nota: se requiere dar una resumen de lo visto en la lecture. Se pueden agregar más diapositivas, según los requerimientos de la clase. Aquí se dejan algunas diapositivas de resumen.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d684b81ce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d684b81ce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Agregar los conceptos vistos.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4136332c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4136332c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136332c5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4136332c5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155fbd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1d155fbd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6548f87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1d6548f87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6548f87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d6548f87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93C47D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2d641cd0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2d641cd0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52d14394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252d14394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5bcd794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5bcd794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25bcd7949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25bcd7949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5bcd7949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25bcd7949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49" name="Google Shape;14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58" name="Google Shape;15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9" name="Google Shape;179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184" name="Google Shape;18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89" name="Google Shape;189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95" name="Google Shape;19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6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6"/>
          <p:cNvSpPr/>
          <p:nvPr/>
        </p:nvSpPr>
        <p:spPr>
          <a:xfrm rot="503487">
            <a:off x="1145079" y="680752"/>
            <a:ext cx="6748201" cy="2832055"/>
          </a:xfrm>
          <a:custGeom>
            <a:rect b="b" l="l" r="r" t="t"/>
            <a:pathLst>
              <a:path extrusionOk="0" h="94414" w="224969">
                <a:moveTo>
                  <a:pt x="216301" y="1"/>
                </a:moveTo>
                <a:cubicBezTo>
                  <a:pt x="215622" y="394"/>
                  <a:pt x="214944" y="787"/>
                  <a:pt x="214289" y="1204"/>
                </a:cubicBezTo>
                <a:cubicBezTo>
                  <a:pt x="211693" y="2835"/>
                  <a:pt x="209348" y="4668"/>
                  <a:pt x="207109" y="6561"/>
                </a:cubicBezTo>
                <a:cubicBezTo>
                  <a:pt x="204871" y="8478"/>
                  <a:pt x="202835" y="10431"/>
                  <a:pt x="200847" y="12336"/>
                </a:cubicBezTo>
                <a:cubicBezTo>
                  <a:pt x="196858" y="16158"/>
                  <a:pt x="193048" y="19789"/>
                  <a:pt x="188929" y="22516"/>
                </a:cubicBezTo>
                <a:cubicBezTo>
                  <a:pt x="187893" y="23170"/>
                  <a:pt x="186857" y="23813"/>
                  <a:pt x="185785" y="24349"/>
                </a:cubicBezTo>
                <a:cubicBezTo>
                  <a:pt x="184726" y="24921"/>
                  <a:pt x="183618" y="25385"/>
                  <a:pt x="182487" y="25826"/>
                </a:cubicBezTo>
                <a:cubicBezTo>
                  <a:pt x="181344" y="26266"/>
                  <a:pt x="180154" y="26635"/>
                  <a:pt x="178951" y="26980"/>
                </a:cubicBezTo>
                <a:cubicBezTo>
                  <a:pt x="177725" y="27314"/>
                  <a:pt x="176499" y="27612"/>
                  <a:pt x="175225" y="27873"/>
                </a:cubicBezTo>
                <a:cubicBezTo>
                  <a:pt x="170141" y="28933"/>
                  <a:pt x="164699" y="29469"/>
                  <a:pt x="159068" y="30386"/>
                </a:cubicBezTo>
                <a:cubicBezTo>
                  <a:pt x="156258" y="30850"/>
                  <a:pt x="153388" y="31421"/>
                  <a:pt x="150507" y="32243"/>
                </a:cubicBezTo>
                <a:cubicBezTo>
                  <a:pt x="149067" y="32648"/>
                  <a:pt x="147626" y="33136"/>
                  <a:pt x="146197" y="33684"/>
                </a:cubicBezTo>
                <a:cubicBezTo>
                  <a:pt x="144768" y="34267"/>
                  <a:pt x="143352" y="34898"/>
                  <a:pt x="141982" y="35648"/>
                </a:cubicBezTo>
                <a:cubicBezTo>
                  <a:pt x="139220" y="37136"/>
                  <a:pt x="136660" y="39089"/>
                  <a:pt x="134446" y="41208"/>
                </a:cubicBezTo>
                <a:cubicBezTo>
                  <a:pt x="132231" y="43340"/>
                  <a:pt x="130326" y="45661"/>
                  <a:pt x="128600" y="47983"/>
                </a:cubicBezTo>
                <a:cubicBezTo>
                  <a:pt x="125159" y="52638"/>
                  <a:pt x="122361" y="57365"/>
                  <a:pt x="119170" y="61461"/>
                </a:cubicBezTo>
                <a:cubicBezTo>
                  <a:pt x="118396" y="62497"/>
                  <a:pt x="117539" y="63425"/>
                  <a:pt x="116705" y="64402"/>
                </a:cubicBezTo>
                <a:cubicBezTo>
                  <a:pt x="116301" y="64890"/>
                  <a:pt x="115836" y="65330"/>
                  <a:pt x="115396" y="65795"/>
                </a:cubicBezTo>
                <a:lnTo>
                  <a:pt x="114050" y="67152"/>
                </a:lnTo>
                <a:lnTo>
                  <a:pt x="112621" y="68438"/>
                </a:lnTo>
                <a:cubicBezTo>
                  <a:pt x="112133" y="68855"/>
                  <a:pt x="111681" y="69307"/>
                  <a:pt x="111157" y="69688"/>
                </a:cubicBezTo>
                <a:lnTo>
                  <a:pt x="109645" y="70879"/>
                </a:lnTo>
                <a:cubicBezTo>
                  <a:pt x="109395" y="71069"/>
                  <a:pt x="109157" y="71284"/>
                  <a:pt x="108883" y="71462"/>
                </a:cubicBezTo>
                <a:lnTo>
                  <a:pt x="108085" y="72010"/>
                </a:lnTo>
                <a:cubicBezTo>
                  <a:pt x="103882" y="74963"/>
                  <a:pt x="99263" y="77356"/>
                  <a:pt x="94369" y="79023"/>
                </a:cubicBezTo>
                <a:cubicBezTo>
                  <a:pt x="89488" y="80678"/>
                  <a:pt x="84368" y="81666"/>
                  <a:pt x="79224" y="81892"/>
                </a:cubicBezTo>
                <a:cubicBezTo>
                  <a:pt x="78867" y="81925"/>
                  <a:pt x="78510" y="81932"/>
                  <a:pt x="78153" y="81932"/>
                </a:cubicBezTo>
                <a:cubicBezTo>
                  <a:pt x="77867" y="81932"/>
                  <a:pt x="77581" y="81928"/>
                  <a:pt x="77296" y="81928"/>
                </a:cubicBezTo>
                <a:lnTo>
                  <a:pt x="75367" y="81916"/>
                </a:lnTo>
                <a:lnTo>
                  <a:pt x="73438" y="81785"/>
                </a:lnTo>
                <a:cubicBezTo>
                  <a:pt x="72795" y="81737"/>
                  <a:pt x="72152" y="81725"/>
                  <a:pt x="71509" y="81630"/>
                </a:cubicBezTo>
                <a:cubicBezTo>
                  <a:pt x="68937" y="81344"/>
                  <a:pt x="66354" y="80868"/>
                  <a:pt x="63746" y="80285"/>
                </a:cubicBezTo>
                <a:cubicBezTo>
                  <a:pt x="58543" y="79118"/>
                  <a:pt x="53305" y="77499"/>
                  <a:pt x="47851" y="76106"/>
                </a:cubicBezTo>
                <a:cubicBezTo>
                  <a:pt x="45125" y="75415"/>
                  <a:pt x="42351" y="74772"/>
                  <a:pt x="39517" y="74296"/>
                </a:cubicBezTo>
                <a:cubicBezTo>
                  <a:pt x="36683" y="73808"/>
                  <a:pt x="33778" y="73486"/>
                  <a:pt x="30837" y="73415"/>
                </a:cubicBezTo>
                <a:cubicBezTo>
                  <a:pt x="30459" y="73406"/>
                  <a:pt x="30079" y="73401"/>
                  <a:pt x="29699" y="73401"/>
                </a:cubicBezTo>
                <a:cubicBezTo>
                  <a:pt x="27118" y="73401"/>
                  <a:pt x="24516" y="73616"/>
                  <a:pt x="21932" y="74093"/>
                </a:cubicBezTo>
                <a:cubicBezTo>
                  <a:pt x="18943" y="74689"/>
                  <a:pt x="16038" y="75629"/>
                  <a:pt x="13311" y="77022"/>
                </a:cubicBezTo>
                <a:lnTo>
                  <a:pt x="12288" y="77546"/>
                </a:lnTo>
                <a:lnTo>
                  <a:pt x="11299" y="78130"/>
                </a:lnTo>
                <a:lnTo>
                  <a:pt x="10811" y="78427"/>
                </a:lnTo>
                <a:lnTo>
                  <a:pt x="10323" y="78749"/>
                </a:lnTo>
                <a:lnTo>
                  <a:pt x="9370" y="79392"/>
                </a:lnTo>
                <a:lnTo>
                  <a:pt x="8442" y="80082"/>
                </a:lnTo>
                <a:lnTo>
                  <a:pt x="7989" y="80439"/>
                </a:lnTo>
                <a:lnTo>
                  <a:pt x="7549" y="80820"/>
                </a:lnTo>
                <a:lnTo>
                  <a:pt x="6668" y="81582"/>
                </a:lnTo>
                <a:lnTo>
                  <a:pt x="5834" y="82404"/>
                </a:lnTo>
                <a:lnTo>
                  <a:pt x="5418" y="82821"/>
                </a:lnTo>
                <a:lnTo>
                  <a:pt x="5025" y="83249"/>
                </a:lnTo>
                <a:lnTo>
                  <a:pt x="4251" y="84142"/>
                </a:lnTo>
                <a:lnTo>
                  <a:pt x="3536" y="85083"/>
                </a:lnTo>
                <a:lnTo>
                  <a:pt x="3179" y="85559"/>
                </a:lnTo>
                <a:lnTo>
                  <a:pt x="2858" y="86047"/>
                </a:lnTo>
                <a:lnTo>
                  <a:pt x="2215" y="87047"/>
                </a:lnTo>
                <a:lnTo>
                  <a:pt x="1643" y="88107"/>
                </a:lnTo>
                <a:lnTo>
                  <a:pt x="1369" y="88631"/>
                </a:lnTo>
                <a:lnTo>
                  <a:pt x="1119" y="89179"/>
                </a:lnTo>
                <a:lnTo>
                  <a:pt x="643" y="90274"/>
                </a:lnTo>
                <a:cubicBezTo>
                  <a:pt x="643" y="90286"/>
                  <a:pt x="631" y="90322"/>
                  <a:pt x="631" y="90333"/>
                </a:cubicBezTo>
                <a:cubicBezTo>
                  <a:pt x="0" y="91846"/>
                  <a:pt x="727" y="93572"/>
                  <a:pt x="2239" y="94191"/>
                </a:cubicBezTo>
                <a:cubicBezTo>
                  <a:pt x="2608" y="94342"/>
                  <a:pt x="2990" y="94414"/>
                  <a:pt x="3365" y="94414"/>
                </a:cubicBezTo>
                <a:cubicBezTo>
                  <a:pt x="4528" y="94414"/>
                  <a:pt x="5628" y="93727"/>
                  <a:pt x="6096" y="92584"/>
                </a:cubicBezTo>
                <a:lnTo>
                  <a:pt x="6156" y="92453"/>
                </a:lnTo>
                <a:cubicBezTo>
                  <a:pt x="7918" y="88155"/>
                  <a:pt x="11621" y="84666"/>
                  <a:pt x="16050" y="82559"/>
                </a:cubicBezTo>
                <a:cubicBezTo>
                  <a:pt x="18253" y="81463"/>
                  <a:pt x="20646" y="80737"/>
                  <a:pt x="23063" y="80297"/>
                </a:cubicBezTo>
                <a:cubicBezTo>
                  <a:pt x="25004" y="79968"/>
                  <a:pt x="26998" y="79810"/>
                  <a:pt x="29008" y="79810"/>
                </a:cubicBezTo>
                <a:cubicBezTo>
                  <a:pt x="29549" y="79810"/>
                  <a:pt x="30092" y="79821"/>
                  <a:pt x="30635" y="79844"/>
                </a:cubicBezTo>
                <a:cubicBezTo>
                  <a:pt x="33195" y="79951"/>
                  <a:pt x="35779" y="80261"/>
                  <a:pt x="38374" y="80749"/>
                </a:cubicBezTo>
                <a:cubicBezTo>
                  <a:pt x="40958" y="81225"/>
                  <a:pt x="43553" y="81868"/>
                  <a:pt x="46161" y="82571"/>
                </a:cubicBezTo>
                <a:cubicBezTo>
                  <a:pt x="51364" y="83987"/>
                  <a:pt x="56638" y="85702"/>
                  <a:pt x="62175" y="87035"/>
                </a:cubicBezTo>
                <a:cubicBezTo>
                  <a:pt x="64937" y="87714"/>
                  <a:pt x="67771" y="88286"/>
                  <a:pt x="70664" y="88655"/>
                </a:cubicBezTo>
                <a:cubicBezTo>
                  <a:pt x="71390" y="88762"/>
                  <a:pt x="72128" y="88798"/>
                  <a:pt x="72855" y="88869"/>
                </a:cubicBezTo>
                <a:lnTo>
                  <a:pt x="75057" y="89048"/>
                </a:lnTo>
                <a:lnTo>
                  <a:pt x="77260" y="89083"/>
                </a:lnTo>
                <a:cubicBezTo>
                  <a:pt x="77712" y="89091"/>
                  <a:pt x="78169" y="89107"/>
                  <a:pt x="78628" y="89107"/>
                </a:cubicBezTo>
                <a:cubicBezTo>
                  <a:pt x="78906" y="89107"/>
                  <a:pt x="79184" y="89101"/>
                  <a:pt x="79463" y="89083"/>
                </a:cubicBezTo>
                <a:cubicBezTo>
                  <a:pt x="85332" y="88917"/>
                  <a:pt x="91155" y="87881"/>
                  <a:pt x="96727" y="86095"/>
                </a:cubicBezTo>
                <a:cubicBezTo>
                  <a:pt x="102311" y="84273"/>
                  <a:pt x="107609" y="81642"/>
                  <a:pt x="112479" y="78344"/>
                </a:cubicBezTo>
                <a:lnTo>
                  <a:pt x="113395" y="77737"/>
                </a:lnTo>
                <a:cubicBezTo>
                  <a:pt x="113693" y="77534"/>
                  <a:pt x="113979" y="77296"/>
                  <a:pt x="114276" y="77070"/>
                </a:cubicBezTo>
                <a:lnTo>
                  <a:pt x="116039" y="75736"/>
                </a:lnTo>
                <a:cubicBezTo>
                  <a:pt x="116634" y="75308"/>
                  <a:pt x="117170" y="74796"/>
                  <a:pt x="117729" y="74320"/>
                </a:cubicBezTo>
                <a:lnTo>
                  <a:pt x="119396" y="72867"/>
                </a:lnTo>
                <a:lnTo>
                  <a:pt x="120980" y="71319"/>
                </a:lnTo>
                <a:cubicBezTo>
                  <a:pt x="121504" y="70795"/>
                  <a:pt x="122051" y="70295"/>
                  <a:pt x="122527" y="69724"/>
                </a:cubicBezTo>
                <a:cubicBezTo>
                  <a:pt x="123504" y="68617"/>
                  <a:pt x="124528" y="67533"/>
                  <a:pt x="125421" y="66378"/>
                </a:cubicBezTo>
                <a:cubicBezTo>
                  <a:pt x="129064" y="61818"/>
                  <a:pt x="131981" y="57068"/>
                  <a:pt x="135160" y="52924"/>
                </a:cubicBezTo>
                <a:cubicBezTo>
                  <a:pt x="136755" y="50841"/>
                  <a:pt x="138399" y="48924"/>
                  <a:pt x="140184" y="47257"/>
                </a:cubicBezTo>
                <a:lnTo>
                  <a:pt x="140851" y="46638"/>
                </a:lnTo>
                <a:cubicBezTo>
                  <a:pt x="141077" y="46435"/>
                  <a:pt x="141316" y="46257"/>
                  <a:pt x="141542" y="46066"/>
                </a:cubicBezTo>
                <a:lnTo>
                  <a:pt x="142244" y="45495"/>
                </a:lnTo>
                <a:lnTo>
                  <a:pt x="142959" y="44983"/>
                </a:lnTo>
                <a:cubicBezTo>
                  <a:pt x="143899" y="44268"/>
                  <a:pt x="144923" y="43685"/>
                  <a:pt x="145971" y="43113"/>
                </a:cubicBezTo>
                <a:cubicBezTo>
                  <a:pt x="150186" y="40887"/>
                  <a:pt x="155174" y="39780"/>
                  <a:pt x="160425" y="39006"/>
                </a:cubicBezTo>
                <a:cubicBezTo>
                  <a:pt x="165676" y="38220"/>
                  <a:pt x="171236" y="37768"/>
                  <a:pt x="176975" y="36672"/>
                </a:cubicBezTo>
                <a:cubicBezTo>
                  <a:pt x="178404" y="36410"/>
                  <a:pt x="179856" y="36077"/>
                  <a:pt x="181297" y="35708"/>
                </a:cubicBezTo>
                <a:cubicBezTo>
                  <a:pt x="182749" y="35315"/>
                  <a:pt x="184202" y="34886"/>
                  <a:pt x="185643" y="34362"/>
                </a:cubicBezTo>
                <a:cubicBezTo>
                  <a:pt x="188536" y="33326"/>
                  <a:pt x="191369" y="31886"/>
                  <a:pt x="193941" y="30267"/>
                </a:cubicBezTo>
                <a:cubicBezTo>
                  <a:pt x="199073" y="26969"/>
                  <a:pt x="203311" y="22968"/>
                  <a:pt x="207336" y="19241"/>
                </a:cubicBezTo>
                <a:cubicBezTo>
                  <a:pt x="209360" y="17372"/>
                  <a:pt x="211336" y="15539"/>
                  <a:pt x="213301" y="13907"/>
                </a:cubicBezTo>
                <a:cubicBezTo>
                  <a:pt x="215289" y="12264"/>
                  <a:pt x="217325" y="10740"/>
                  <a:pt x="219432" y="9478"/>
                </a:cubicBezTo>
                <a:cubicBezTo>
                  <a:pt x="221242" y="8371"/>
                  <a:pt x="223100" y="7442"/>
                  <a:pt x="224969" y="6752"/>
                </a:cubicBezTo>
                <a:lnTo>
                  <a:pt x="216301" y="1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56"/>
          <p:cNvGrpSpPr/>
          <p:nvPr/>
        </p:nvGrpSpPr>
        <p:grpSpPr>
          <a:xfrm>
            <a:off x="1096288" y="2603800"/>
            <a:ext cx="299150" cy="1066550"/>
            <a:chOff x="818813" y="2603800"/>
            <a:chExt cx="299150" cy="1066550"/>
          </a:xfrm>
        </p:grpSpPr>
        <p:grpSp>
          <p:nvGrpSpPr>
            <p:cNvPr id="211" name="Google Shape;211;p56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12" name="Google Shape;212;p56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6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4" name="Google Shape;214;p56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5" name="Google Shape;215;p56"/>
          <p:cNvGrpSpPr/>
          <p:nvPr/>
        </p:nvGrpSpPr>
        <p:grpSpPr>
          <a:xfrm>
            <a:off x="3061271" y="2921425"/>
            <a:ext cx="299475" cy="744050"/>
            <a:chOff x="2783796" y="2921425"/>
            <a:chExt cx="299475" cy="744050"/>
          </a:xfrm>
        </p:grpSpPr>
        <p:grpSp>
          <p:nvGrpSpPr>
            <p:cNvPr id="216" name="Google Shape;216;p56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217" name="Google Shape;217;p56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rect b="b" l="l" r="r" t="t"/>
                <a:pathLst>
                  <a:path extrusionOk="0" h="11966" w="11979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6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9" name="Google Shape;219;p56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0" name="Google Shape;220;p56"/>
          <p:cNvGrpSpPr/>
          <p:nvPr/>
        </p:nvGrpSpPr>
        <p:grpSpPr>
          <a:xfrm>
            <a:off x="5051192" y="2020188"/>
            <a:ext cx="299175" cy="1645288"/>
            <a:chOff x="4773717" y="2020188"/>
            <a:chExt cx="299175" cy="1645288"/>
          </a:xfrm>
        </p:grpSpPr>
        <p:grpSp>
          <p:nvGrpSpPr>
            <p:cNvPr id="221" name="Google Shape;221;p56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222" name="Google Shape;222;p56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rect b="b" l="l" r="r" t="t"/>
                <a:pathLst>
                  <a:path extrusionOk="0" h="11979" w="11967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6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rect b="b" l="l" r="r" t="t"/>
                <a:pathLst>
                  <a:path extrusionOk="0" h="5335" w="5323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4" name="Google Shape;224;p56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5" name="Google Shape;225;p56"/>
          <p:cNvGrpSpPr/>
          <p:nvPr/>
        </p:nvGrpSpPr>
        <p:grpSpPr>
          <a:xfrm>
            <a:off x="7001350" y="1566600"/>
            <a:ext cx="299450" cy="2098850"/>
            <a:chOff x="6723875" y="1566600"/>
            <a:chExt cx="299450" cy="2098850"/>
          </a:xfrm>
        </p:grpSpPr>
        <p:grpSp>
          <p:nvGrpSpPr>
            <p:cNvPr id="226" name="Google Shape;226;p56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227" name="Google Shape;227;p56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rect b="b" l="l" r="r" t="t"/>
                <a:pathLst>
                  <a:path extrusionOk="0" h="11966" w="11978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6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9" name="Google Shape;229;p56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0" name="Google Shape;2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78251">
            <a:off x="7560347" y="450189"/>
            <a:ext cx="1007909" cy="137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57"/>
          <p:cNvGrpSpPr/>
          <p:nvPr/>
        </p:nvGrpSpPr>
        <p:grpSpPr>
          <a:xfrm rot="-5400000">
            <a:off x="3171288" y="1448025"/>
            <a:ext cx="299150" cy="1066550"/>
            <a:chOff x="818813" y="2603800"/>
            <a:chExt cx="299150" cy="1066550"/>
          </a:xfrm>
        </p:grpSpPr>
        <p:grpSp>
          <p:nvGrpSpPr>
            <p:cNvPr id="234" name="Google Shape;234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35" name="Google Shape;235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7" name="Google Shape;237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8" name="Google Shape;238;p57"/>
          <p:cNvGrpSpPr/>
          <p:nvPr/>
        </p:nvGrpSpPr>
        <p:grpSpPr>
          <a:xfrm rot="-5400000">
            <a:off x="3046188" y="2254500"/>
            <a:ext cx="299150" cy="1066550"/>
            <a:chOff x="818813" y="2603800"/>
            <a:chExt cx="299150" cy="1066550"/>
          </a:xfrm>
        </p:grpSpPr>
        <p:grpSp>
          <p:nvGrpSpPr>
            <p:cNvPr id="239" name="Google Shape;239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40" name="Google Shape;240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2" name="Google Shape;242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3" name="Google Shape;243;p57"/>
          <p:cNvGrpSpPr/>
          <p:nvPr/>
        </p:nvGrpSpPr>
        <p:grpSpPr>
          <a:xfrm rot="5400000">
            <a:off x="5375138" y="1448025"/>
            <a:ext cx="299150" cy="1066550"/>
            <a:chOff x="818813" y="2603800"/>
            <a:chExt cx="299150" cy="1066550"/>
          </a:xfrm>
        </p:grpSpPr>
        <p:grpSp>
          <p:nvGrpSpPr>
            <p:cNvPr id="244" name="Google Shape;244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45" name="Google Shape;245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7" name="Google Shape;247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8" name="Google Shape;248;p57"/>
          <p:cNvGrpSpPr/>
          <p:nvPr/>
        </p:nvGrpSpPr>
        <p:grpSpPr>
          <a:xfrm rot="5400000">
            <a:off x="5500238" y="2254500"/>
            <a:ext cx="299150" cy="1066550"/>
            <a:chOff x="818813" y="2603800"/>
            <a:chExt cx="299150" cy="1066550"/>
          </a:xfrm>
        </p:grpSpPr>
        <p:grpSp>
          <p:nvGrpSpPr>
            <p:cNvPr id="249" name="Google Shape;249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50" name="Google Shape;250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52" name="Google Shape;252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3" name="Google Shape;2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4992">
            <a:off x="3393642" y="1277043"/>
            <a:ext cx="2485557" cy="338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NRY_TEMPLATE">
  <p:cSld name="CUSTOM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68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3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73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" name="Google Shape;303;p7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6" name="Google Shape;306;p7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0" name="Google Shape;310;p7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" name="Google Shape;313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7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7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1" name="Google Shape;321;p78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2" name="Google Shape;322;p7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7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80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9" name="Google Shape;329;p80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0" name="Google Shape;33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1" name="Google Shape;331;p8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34" name="Google Shape;334;p8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2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8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8" name="Google Shape;338;p8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86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50" name="Google Shape;350;p86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7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6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jpg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6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jpg"/><Relationship Id="rId4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50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56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53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57.png"/><Relationship Id="rId14" Type="http://schemas.openxmlformats.org/officeDocument/2006/relationships/hyperlink" Target="https://www.soyhenry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jp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7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356" name="Google Shape;356;p87"/>
          <p:cNvSpPr txBox="1"/>
          <p:nvPr/>
        </p:nvSpPr>
        <p:spPr>
          <a:xfrm>
            <a:off x="4376571" y="2059350"/>
            <a:ext cx="3209400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ETL</a:t>
            </a:r>
            <a:endParaRPr sz="45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57" name="Google Shape;357;p87"/>
          <p:cNvSpPr txBox="1"/>
          <p:nvPr/>
        </p:nvSpPr>
        <p:spPr>
          <a:xfrm>
            <a:off x="4376575" y="2844450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Data Science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6"/>
          <p:cNvSpPr txBox="1"/>
          <p:nvPr/>
        </p:nvSpPr>
        <p:spPr>
          <a:xfrm>
            <a:off x="287400" y="1123575"/>
            <a:ext cx="8757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Las reglas d</a:t>
            </a:r>
            <a:r>
              <a:rPr b="1" lang="en" sz="36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eben de ser</a:t>
            </a:r>
            <a:endParaRPr sz="3600"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41" name="Google Shape;441;p96"/>
          <p:cNvSpPr/>
          <p:nvPr/>
        </p:nvSpPr>
        <p:spPr>
          <a:xfrm rot="-448">
            <a:off x="615625" y="2128277"/>
            <a:ext cx="23016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Independientes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42" name="Google Shape;442;p96"/>
          <p:cNvSpPr/>
          <p:nvPr/>
        </p:nvSpPr>
        <p:spPr>
          <a:xfrm rot="-448">
            <a:off x="1131250" y="2854777"/>
            <a:ext cx="23016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Declarativas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43" name="Google Shape;443;p96"/>
          <p:cNvSpPr/>
          <p:nvPr/>
        </p:nvSpPr>
        <p:spPr>
          <a:xfrm rot="-448">
            <a:off x="3134825" y="2128277"/>
            <a:ext cx="23016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Claras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44" name="Google Shape;444;p96"/>
          <p:cNvSpPr/>
          <p:nvPr/>
        </p:nvSpPr>
        <p:spPr>
          <a:xfrm rot="-448">
            <a:off x="4095675" y="2854777"/>
            <a:ext cx="23016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Inteligibles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45" name="Google Shape;445;p96"/>
          <p:cNvSpPr/>
          <p:nvPr/>
        </p:nvSpPr>
        <p:spPr>
          <a:xfrm rot="-448">
            <a:off x="6099275" y="2128277"/>
            <a:ext cx="23016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Utilidad </a:t>
            </a:r>
            <a:endParaRPr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46" name="Google Shape;44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075" y="3422952"/>
            <a:ext cx="2441928" cy="1720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7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Outliers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8"/>
          <p:cNvSpPr txBox="1"/>
          <p:nvPr/>
        </p:nvSpPr>
        <p:spPr>
          <a:xfrm>
            <a:off x="287400" y="1123575"/>
            <a:ext cx="8757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sz="3600"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57" name="Google Shape;457;p98"/>
          <p:cNvSpPr txBox="1"/>
          <p:nvPr/>
        </p:nvSpPr>
        <p:spPr>
          <a:xfrm>
            <a:off x="724950" y="2021075"/>
            <a:ext cx="7882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Un elemento fundamental a descubrir dentro de las tareas de identificación del ruido son los</a:t>
            </a:r>
            <a:r>
              <a:rPr b="1" lang="en" sz="19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 valores atípicos o outliers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 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Los </a:t>
            </a:r>
            <a:r>
              <a:rPr b="1"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outliers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son elementos que por su comportamiento se apartan notoriamente del comportamiento general. Esto se puede deber a un error en los datos o a un dato correcto que representa anomalías en la realidad.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58" name="Google Shape;45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125" y="3663750"/>
            <a:ext cx="1159576" cy="133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00" y="891675"/>
            <a:ext cx="620599" cy="71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9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Diagrama de caja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0"/>
          <p:cNvSpPr txBox="1"/>
          <p:nvPr/>
        </p:nvSpPr>
        <p:spPr>
          <a:xfrm>
            <a:off x="287400" y="1123575"/>
            <a:ext cx="8757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¿Para qué sirve?</a:t>
            </a:r>
            <a:endParaRPr sz="3600"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0" name="Google Shape;470;p100"/>
          <p:cNvSpPr txBox="1"/>
          <p:nvPr/>
        </p:nvSpPr>
        <p:spPr>
          <a:xfrm>
            <a:off x="705650" y="1962500"/>
            <a:ext cx="56682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Permite observar la distribución completa de los datos al mismo tiempo que su mediana y sus cuartiles. También, muestra los elementos que se escapan del universo, los outliers.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Rango intercuartílico o IQR: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* mínimo = Q1 - 1.5 x IQR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* máximo = Q3 + 1.5 x IQR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71" name="Google Shape;47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00" y="891675"/>
            <a:ext cx="620599" cy="71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840" y="1962500"/>
            <a:ext cx="2396359" cy="27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1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Reglas de las tres sigmas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2"/>
          <p:cNvSpPr txBox="1"/>
          <p:nvPr/>
        </p:nvSpPr>
        <p:spPr>
          <a:xfrm>
            <a:off x="287400" y="1123575"/>
            <a:ext cx="8757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sz="3600"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83" name="Google Shape;483;p102"/>
          <p:cNvSpPr txBox="1"/>
          <p:nvPr/>
        </p:nvSpPr>
        <p:spPr>
          <a:xfrm>
            <a:off x="705650" y="1962500"/>
            <a:ext cx="56682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La Regla de las Tres Sigmas se basa en el valor promedio y la desviación estándar para obtener el rango, fuera del cual, podemos asumir que un valor es atípico.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* mínimo = Promedio – 3 * Desviación Estándar</a:t>
            </a:r>
            <a:b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</a:b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* máximo = Promedio + 3 * Desviación Estándar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84" name="Google Shape;48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00" y="891675"/>
            <a:ext cx="620599" cy="71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02"/>
          <p:cNvPicPr preferRelativeResize="0"/>
          <p:nvPr/>
        </p:nvPicPr>
        <p:blipFill rotWithShape="1">
          <a:blip r:embed="rId4">
            <a:alphaModFix/>
          </a:blip>
          <a:srcRect b="0" l="0" r="2267" t="0"/>
          <a:stretch/>
        </p:blipFill>
        <p:spPr>
          <a:xfrm>
            <a:off x="6316750" y="1886300"/>
            <a:ext cx="2409401" cy="24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3"/>
          <p:cNvSpPr txBox="1"/>
          <p:nvPr/>
        </p:nvSpPr>
        <p:spPr>
          <a:xfrm flipH="1" rot="824">
            <a:off x="1793851" y="2003006"/>
            <a:ext cx="6256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consideraciones</a:t>
            </a:r>
            <a:endParaRPr sz="46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grpSp>
        <p:nvGrpSpPr>
          <p:cNvPr id="491" name="Google Shape;491;p103"/>
          <p:cNvGrpSpPr/>
          <p:nvPr/>
        </p:nvGrpSpPr>
        <p:grpSpPr>
          <a:xfrm>
            <a:off x="8213000" y="238500"/>
            <a:ext cx="491800" cy="4780575"/>
            <a:chOff x="8213000" y="238500"/>
            <a:chExt cx="491800" cy="4780575"/>
          </a:xfrm>
        </p:grpSpPr>
        <p:pic>
          <p:nvPicPr>
            <p:cNvPr id="492" name="Google Shape;492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1325" y="4612100"/>
              <a:ext cx="453475" cy="40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103"/>
            <p:cNvSpPr/>
            <p:nvPr/>
          </p:nvSpPr>
          <p:spPr>
            <a:xfrm>
              <a:off x="8213000" y="238500"/>
              <a:ext cx="453600" cy="363000"/>
            </a:xfrm>
            <a:prstGeom prst="roundRect">
              <a:avLst>
                <a:gd fmla="val 16667" name="adj"/>
              </a:avLst>
            </a:prstGeom>
            <a:solidFill>
              <a:srgbClr val="1311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4"/>
          <p:cNvSpPr txBox="1"/>
          <p:nvPr/>
        </p:nvSpPr>
        <p:spPr>
          <a:xfrm>
            <a:off x="1129375" y="1040650"/>
            <a:ext cx="7293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 veces, es la variable la que nos lo indica. Por ejemplo, la asistencia a un curso no puede ser menor que cero o mayor al número de alumnos que tiene el curso.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99" name="Google Shape;49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00" y="891675"/>
            <a:ext cx="620599" cy="71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38" y="2357025"/>
            <a:ext cx="6860724" cy="20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05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4800">
                <a:solidFill>
                  <a:srgbClr val="FFFF00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¿ P R E G U N T A S ?</a:t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8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63" name="Google Shape;363;p88"/>
          <p:cNvSpPr txBox="1"/>
          <p:nvPr/>
        </p:nvSpPr>
        <p:spPr>
          <a:xfrm>
            <a:off x="4152500" y="1364575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ETL</a:t>
            </a:r>
            <a:endParaRPr sz="15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Extracción</a:t>
            </a:r>
            <a:endParaRPr sz="15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Transformación</a:t>
            </a:r>
            <a:endParaRPr sz="15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Outliers</a:t>
            </a:r>
            <a:endParaRPr sz="15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Diagrama de caja</a:t>
            </a:r>
            <a:endParaRPr sz="15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Regla de las tres Sigmas</a:t>
            </a:r>
            <a:endParaRPr sz="15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64" name="Google Shape;364;p88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88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366" name="Google Shape;366;p8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9" name="Google Shape;369;p88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6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Resumen</a:t>
            </a:r>
            <a:endParaRPr b="1" i="0" sz="5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7"/>
          <p:cNvSpPr txBox="1"/>
          <p:nvPr/>
        </p:nvSpPr>
        <p:spPr>
          <a:xfrm>
            <a:off x="862800" y="433500"/>
            <a:ext cx="741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Resumen </a:t>
            </a:r>
            <a:endParaRPr b="1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17" name="Google Shape;517;p107"/>
          <p:cNvGrpSpPr/>
          <p:nvPr/>
        </p:nvGrpSpPr>
        <p:grpSpPr>
          <a:xfrm>
            <a:off x="127902" y="1129250"/>
            <a:ext cx="8656698" cy="770400"/>
            <a:chOff x="127902" y="1129250"/>
            <a:chExt cx="8656698" cy="770400"/>
          </a:xfrm>
        </p:grpSpPr>
        <p:sp>
          <p:nvSpPr>
            <p:cNvPr id="518" name="Google Shape;518;p107"/>
            <p:cNvSpPr txBox="1"/>
            <p:nvPr/>
          </p:nvSpPr>
          <p:spPr>
            <a:xfrm>
              <a:off x="459600" y="1129250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pic>
          <p:nvPicPr>
            <p:cNvPr id="519" name="Google Shape;519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244277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0" name="Google Shape;520;p107"/>
          <p:cNvGrpSpPr/>
          <p:nvPr/>
        </p:nvGrpSpPr>
        <p:grpSpPr>
          <a:xfrm>
            <a:off x="127902" y="2360991"/>
            <a:ext cx="8656698" cy="770400"/>
            <a:chOff x="127902" y="1801341"/>
            <a:chExt cx="8656698" cy="770400"/>
          </a:xfrm>
        </p:grpSpPr>
        <p:pic>
          <p:nvPicPr>
            <p:cNvPr id="521" name="Google Shape;521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9345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" name="Google Shape;522;p107"/>
            <p:cNvSpPr txBox="1"/>
            <p:nvPr/>
          </p:nvSpPr>
          <p:spPr>
            <a:xfrm>
              <a:off x="459600" y="1801341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highlight>
                  <a:schemeClr val="lt1"/>
                </a:highlight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523" name="Google Shape;523;p107"/>
          <p:cNvGrpSpPr/>
          <p:nvPr/>
        </p:nvGrpSpPr>
        <p:grpSpPr>
          <a:xfrm>
            <a:off x="127902" y="3592750"/>
            <a:ext cx="8656698" cy="590700"/>
            <a:chOff x="127902" y="2891100"/>
            <a:chExt cx="8656698" cy="590700"/>
          </a:xfrm>
        </p:grpSpPr>
        <p:pic>
          <p:nvPicPr>
            <p:cNvPr id="524" name="Google Shape;524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29963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107"/>
            <p:cNvSpPr txBox="1"/>
            <p:nvPr/>
          </p:nvSpPr>
          <p:spPr>
            <a:xfrm>
              <a:off x="459600" y="2891100"/>
              <a:ext cx="8325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2000">
                <a:solidFill>
                  <a:schemeClr val="dk1"/>
                </a:solidFill>
                <a:highlight>
                  <a:schemeClr val="lt1"/>
                </a:highlight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8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531" name="Google Shape;531;p108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32" name="Google Shape;53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09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538" name="Google Shape;538;p109"/>
          <p:cNvSpPr txBox="1"/>
          <p:nvPr/>
        </p:nvSpPr>
        <p:spPr>
          <a:xfrm>
            <a:off x="4152625" y="1811975"/>
            <a:ext cx="4393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39" name="Google Shape;539;p109"/>
          <p:cNvSpPr txBox="1"/>
          <p:nvPr/>
        </p:nvSpPr>
        <p:spPr>
          <a:xfrm>
            <a:off x="4152613" y="2140800"/>
            <a:ext cx="4771800" cy="104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Query</a:t>
            </a:r>
            <a:endParaRPr sz="31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o</a:t>
            </a:r>
            <a:r>
              <a:rPr lang="en" sz="31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ptimization</a:t>
            </a:r>
            <a:endParaRPr sz="31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10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45" name="Google Shape;545;p110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546" name="Google Shape;546;p110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110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549" name="Google Shape;549;p110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550" name="Google Shape;550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110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552" name="Google Shape;552;p110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553" name="Google Shape;553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110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555" name="Google Shape;555;p110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556" name="Google Shape;556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110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558" name="Google Shape;558;p110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59" name="Google Shape;559;p110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60" name="Google Shape;560;p110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11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111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1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1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1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1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11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00" y="1350427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9"/>
          <p:cNvSpPr txBox="1"/>
          <p:nvPr/>
        </p:nvSpPr>
        <p:spPr>
          <a:xfrm>
            <a:off x="0" y="1139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6" name="Google Shape;376;p89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7" name="Google Shape;377;p89"/>
          <p:cNvSpPr txBox="1"/>
          <p:nvPr/>
        </p:nvSpPr>
        <p:spPr>
          <a:xfrm>
            <a:off x="0" y="2010763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Al finalizar esta lecture estarás en la 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capacidad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 de…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378" name="Google Shape;378;p89"/>
          <p:cNvSpPr txBox="1"/>
          <p:nvPr/>
        </p:nvSpPr>
        <p:spPr>
          <a:xfrm>
            <a:off x="1972975" y="4348425"/>
            <a:ext cx="56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89"/>
          <p:cNvSpPr txBox="1"/>
          <p:nvPr/>
        </p:nvSpPr>
        <p:spPr>
          <a:xfrm>
            <a:off x="1629400" y="2931825"/>
            <a:ext cx="689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Anybody"/>
              <a:buChar char="➜"/>
            </a:pPr>
            <a:r>
              <a:rPr b="1" lang="en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Conocer</a:t>
            </a:r>
            <a:r>
              <a:rPr b="1"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y </a:t>
            </a:r>
            <a:r>
              <a:rPr b="1" lang="en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entender</a:t>
            </a:r>
            <a:r>
              <a:rPr b="1"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el concepto de ETL</a:t>
            </a:r>
            <a:endParaRPr b="1" sz="2000">
              <a:solidFill>
                <a:srgbClr val="1F1F1F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90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385" name="Google Shape;385;p90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6" name="Google Shape;386;p90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90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389" name="Google Shape;389;p90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0" name="Google Shape;39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90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92" name="Google Shape;392;p90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1"/>
          <p:cNvSpPr txBox="1"/>
          <p:nvPr/>
        </p:nvSpPr>
        <p:spPr>
          <a:xfrm>
            <a:off x="287400" y="1123575"/>
            <a:ext cx="8757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latin typeface="Anybody"/>
                <a:ea typeface="Anybody"/>
                <a:cs typeface="Anybody"/>
                <a:sym typeface="Anybody"/>
              </a:rPr>
              <a:t>Gracias a los procesos ETL es posible que cualquier organización:</a:t>
            </a:r>
            <a:endParaRPr sz="19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98" name="Google Shape;398;p91"/>
          <p:cNvSpPr txBox="1"/>
          <p:nvPr/>
        </p:nvSpPr>
        <p:spPr>
          <a:xfrm>
            <a:off x="1139175" y="1821900"/>
            <a:ext cx="76389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Mueva datos 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desde una o múltiples fuentes.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Reformate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esos datos y los limpie, cuando sea necesario.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Cargue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en otro lugar los datos como una base de datos unificada.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Una vez alojados en un destino, esos datos se </a:t>
            </a:r>
            <a:r>
              <a:rPr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analizan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cuando ya están cargados en su ubicación definitiva, se empleen en otro </a:t>
            </a:r>
            <a:r>
              <a:rPr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sistema operacional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, para apoyar un proceso de negocio.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99" name="Google Shape;3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5325" y="4277725"/>
            <a:ext cx="620599" cy="71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2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Fases de extracción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6812" y="659399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6812" y="821324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93"/>
          <p:cNvSpPr txBox="1"/>
          <p:nvPr/>
        </p:nvSpPr>
        <p:spPr>
          <a:xfrm>
            <a:off x="1272175" y="142225"/>
            <a:ext cx="6968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Fases de extracción</a:t>
            </a:r>
            <a:endParaRPr b="1" sz="3500">
              <a:solidFill>
                <a:srgbClr val="222222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412" name="Google Shape;412;p93"/>
          <p:cNvGrpSpPr/>
          <p:nvPr/>
        </p:nvGrpSpPr>
        <p:grpSpPr>
          <a:xfrm>
            <a:off x="200250" y="1173225"/>
            <a:ext cx="7652163" cy="677250"/>
            <a:chOff x="400500" y="3026000"/>
            <a:chExt cx="15304325" cy="1354500"/>
          </a:xfrm>
        </p:grpSpPr>
        <p:sp>
          <p:nvSpPr>
            <p:cNvPr id="413" name="Google Shape;413;p93"/>
            <p:cNvSpPr txBox="1"/>
            <p:nvPr/>
          </p:nvSpPr>
          <p:spPr>
            <a:xfrm>
              <a:off x="2877725" y="3026000"/>
              <a:ext cx="12827100" cy="1354500"/>
            </a:xfrm>
            <a:prstGeom prst="rect">
              <a:avLst/>
            </a:prstGeom>
            <a:solidFill>
              <a:srgbClr val="FFFF01"/>
            </a:solidFill>
            <a:ln cap="flat" cmpd="sng" w="19050">
              <a:solidFill>
                <a:srgbClr val="FFFF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Extraer los datos desde los sistemas de origen.</a:t>
              </a:r>
              <a:endParaRPr sz="18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endParaRPr>
            </a:p>
          </p:txBody>
        </p:sp>
        <p:sp>
          <p:nvSpPr>
            <p:cNvPr id="414" name="Google Shape;414;p93"/>
            <p:cNvSpPr txBox="1"/>
            <p:nvPr/>
          </p:nvSpPr>
          <p:spPr>
            <a:xfrm>
              <a:off x="400500" y="3026000"/>
              <a:ext cx="2114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4500">
                  <a:solidFill>
                    <a:srgbClr val="222222"/>
                  </a:solidFill>
                  <a:latin typeface="Anybody Black"/>
                  <a:ea typeface="Anybody Black"/>
                  <a:cs typeface="Anybody Black"/>
                  <a:sym typeface="Anybody Black"/>
                </a:rPr>
                <a:t>01</a:t>
              </a:r>
              <a:endParaRPr sz="2000">
                <a:solidFill>
                  <a:srgbClr val="222222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415" name="Google Shape;415;p93"/>
          <p:cNvGrpSpPr/>
          <p:nvPr/>
        </p:nvGrpSpPr>
        <p:grpSpPr>
          <a:xfrm>
            <a:off x="200250" y="2029781"/>
            <a:ext cx="7652163" cy="677256"/>
            <a:chOff x="400500" y="5418663"/>
            <a:chExt cx="15304325" cy="1354513"/>
          </a:xfrm>
        </p:grpSpPr>
        <p:sp>
          <p:nvSpPr>
            <p:cNvPr id="416" name="Google Shape;416;p93"/>
            <p:cNvSpPr txBox="1"/>
            <p:nvPr/>
          </p:nvSpPr>
          <p:spPr>
            <a:xfrm>
              <a:off x="2877725" y="5418663"/>
              <a:ext cx="12827100" cy="1354500"/>
            </a:xfrm>
            <a:prstGeom prst="rect">
              <a:avLst/>
            </a:prstGeom>
            <a:solidFill>
              <a:srgbClr val="FFFF01"/>
            </a:solidFill>
            <a:ln cap="flat" cmpd="sng" w="19050">
              <a:solidFill>
                <a:srgbClr val="FFFF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1F1F1F"/>
                  </a:solidFill>
                  <a:latin typeface="Anybody"/>
                  <a:ea typeface="Anybody"/>
                  <a:cs typeface="Anybody"/>
                  <a:sym typeface="Anybody"/>
                </a:rPr>
                <a:t>Analizar los datos extraídos obteniendo un resultado</a:t>
              </a:r>
              <a:endParaRPr sz="1800">
                <a:solidFill>
                  <a:srgbClr val="1F1F1F"/>
                </a:solidFill>
                <a:latin typeface="Anybody Medium"/>
                <a:ea typeface="Anybody Medium"/>
                <a:cs typeface="Anybody Medium"/>
                <a:sym typeface="Anybody Medium"/>
              </a:endParaRPr>
            </a:p>
          </p:txBody>
        </p:sp>
        <p:sp>
          <p:nvSpPr>
            <p:cNvPr id="417" name="Google Shape;417;p93"/>
            <p:cNvSpPr txBox="1"/>
            <p:nvPr/>
          </p:nvSpPr>
          <p:spPr>
            <a:xfrm>
              <a:off x="400500" y="5418675"/>
              <a:ext cx="2114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4500">
                  <a:solidFill>
                    <a:srgbClr val="222222"/>
                  </a:solidFill>
                  <a:latin typeface="Anybody Black"/>
                  <a:ea typeface="Anybody Black"/>
                  <a:cs typeface="Anybody Black"/>
                  <a:sym typeface="Anybody Black"/>
                </a:rPr>
                <a:t>02</a:t>
              </a:r>
              <a:endParaRPr sz="2000">
                <a:solidFill>
                  <a:srgbClr val="222222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418" name="Google Shape;418;p93"/>
          <p:cNvGrpSpPr/>
          <p:nvPr/>
        </p:nvGrpSpPr>
        <p:grpSpPr>
          <a:xfrm>
            <a:off x="200250" y="2967738"/>
            <a:ext cx="7652163" cy="677263"/>
            <a:chOff x="400500" y="5935475"/>
            <a:chExt cx="15304325" cy="1354525"/>
          </a:xfrm>
        </p:grpSpPr>
        <p:sp>
          <p:nvSpPr>
            <p:cNvPr id="419" name="Google Shape;419;p93"/>
            <p:cNvSpPr txBox="1"/>
            <p:nvPr/>
          </p:nvSpPr>
          <p:spPr>
            <a:xfrm>
              <a:off x="2877725" y="5935475"/>
              <a:ext cx="12827100" cy="1354500"/>
            </a:xfrm>
            <a:prstGeom prst="rect">
              <a:avLst/>
            </a:prstGeom>
            <a:solidFill>
              <a:srgbClr val="FFFF01"/>
            </a:solidFill>
            <a:ln cap="flat" cmpd="sng" w="19050">
              <a:solidFill>
                <a:srgbClr val="FFFF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Interpretar el resultado para verificar que los datos extraídos cumplen con la pauta. Si no fuese así, los datos deberían ser rechazados.</a:t>
              </a:r>
              <a:endParaRPr sz="13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endParaRPr>
            </a:p>
          </p:txBody>
        </p:sp>
        <p:sp>
          <p:nvSpPr>
            <p:cNvPr id="420" name="Google Shape;420;p93"/>
            <p:cNvSpPr txBox="1"/>
            <p:nvPr/>
          </p:nvSpPr>
          <p:spPr>
            <a:xfrm>
              <a:off x="400500" y="5935500"/>
              <a:ext cx="2114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4500">
                  <a:solidFill>
                    <a:srgbClr val="222222"/>
                  </a:solidFill>
                  <a:latin typeface="Anybody Black"/>
                  <a:ea typeface="Anybody Black"/>
                  <a:cs typeface="Anybody Black"/>
                  <a:sym typeface="Anybody Black"/>
                </a:rPr>
                <a:t>03</a:t>
              </a:r>
              <a:endParaRPr sz="2000">
                <a:solidFill>
                  <a:srgbClr val="222222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sp>
        <p:nvSpPr>
          <p:cNvPr id="421" name="Google Shape;421;p93"/>
          <p:cNvSpPr txBox="1"/>
          <p:nvPr/>
        </p:nvSpPr>
        <p:spPr>
          <a:xfrm>
            <a:off x="1439013" y="3845906"/>
            <a:ext cx="6413400" cy="677400"/>
          </a:xfrm>
          <a:prstGeom prst="rect">
            <a:avLst/>
          </a:prstGeom>
          <a:solidFill>
            <a:srgbClr val="FFFF01"/>
          </a:solidFill>
          <a:ln cap="flat" cmpd="sng" w="1905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Convertir los datos a un formato preparado para iniciar el proceso de transformación.</a:t>
            </a:r>
            <a:endParaRPr sz="1800">
              <a:solidFill>
                <a:srgbClr val="1F1F1F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22" name="Google Shape;422;p93"/>
          <p:cNvSpPr txBox="1"/>
          <p:nvPr/>
        </p:nvSpPr>
        <p:spPr>
          <a:xfrm>
            <a:off x="214975" y="3845900"/>
            <a:ext cx="1057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04</a:t>
            </a:r>
            <a:endParaRPr sz="2000">
              <a:solidFill>
                <a:srgbClr val="22222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4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Fases de transformación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5"/>
          <p:cNvSpPr txBox="1"/>
          <p:nvPr/>
        </p:nvSpPr>
        <p:spPr>
          <a:xfrm>
            <a:off x="287400" y="1123575"/>
            <a:ext cx="8757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sz="3600"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33" name="Google Shape;433;p95"/>
          <p:cNvSpPr txBox="1"/>
          <p:nvPr/>
        </p:nvSpPr>
        <p:spPr>
          <a:xfrm>
            <a:off x="822800" y="1962500"/>
            <a:ext cx="36996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Un p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roceso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ETL aplica una serie de reglas de negocio o funciones, sobre los datos extraídos para </a:t>
            </a:r>
            <a:r>
              <a:rPr b="1"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convertirlos en datos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que serán cargados. 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34" name="Google Shape;43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00" y="891675"/>
            <a:ext cx="620599" cy="71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95"/>
          <p:cNvPicPr preferRelativeResize="0"/>
          <p:nvPr/>
        </p:nvPicPr>
        <p:blipFill rotWithShape="1">
          <a:blip r:embed="rId4">
            <a:alphaModFix/>
          </a:blip>
          <a:srcRect b="0" l="9156" r="21316" t="0"/>
          <a:stretch/>
        </p:blipFill>
        <p:spPr>
          <a:xfrm>
            <a:off x="5366100" y="2179250"/>
            <a:ext cx="3269176" cy="2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Henr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